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6" r:id="rId4"/>
    <p:sldId id="278" r:id="rId5"/>
    <p:sldId id="299" r:id="rId6"/>
    <p:sldId id="296" r:id="rId7"/>
    <p:sldId id="298" r:id="rId8"/>
    <p:sldId id="293" r:id="rId9"/>
    <p:sldId id="297" r:id="rId10"/>
    <p:sldId id="277" r:id="rId11"/>
    <p:sldId id="290" r:id="rId12"/>
    <p:sldId id="294" r:id="rId13"/>
    <p:sldId id="291" r:id="rId14"/>
    <p:sldId id="283" r:id="rId15"/>
    <p:sldId id="295" r:id="rId16"/>
    <p:sldId id="300" r:id="rId17"/>
  </p:sldIdLst>
  <p:sldSz cx="12192000" cy="6858000"/>
  <p:notesSz cx="6858000" cy="9144000"/>
  <p:embeddedFontLst>
    <p:embeddedFont>
      <p:font typeface="CookieRun Bold" panose="020B0600000101010101" charset="-127"/>
      <p:bold r:id="rId19"/>
    </p:embeddedFont>
    <p:embeddedFont>
      <p:font typeface="CookieRun Regular" panose="020B0600000101010101" charset="-127"/>
      <p:regular r:id="rId20"/>
    </p:embeddedFont>
    <p:embeddedFont>
      <p:font typeface="CookieRunOTF Regular" panose="020B0600000101010101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맑은 고딕" panose="020B0503020000020004" pitchFamily="50" charset="-127"/>
      <p:regular r:id="rId22"/>
      <p:bold r:id="rId23"/>
    </p:embeddedFont>
  </p:embeddedFontLst>
  <p:custShowLst>
    <p:custShow name="재구성한 쇼 1" id="0">
      <p:sldLst>
        <p:sld r:id="rId2"/>
      </p:sldLst>
    </p:custShow>
    <p:custShow name="예행연습" id="1">
      <p:sldLst>
        <p:sld r:id="rId2"/>
      </p:sldLst>
    </p:custShow>
  </p:custShow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jJuOuVFF9oO4E9Calxwf2b+Z4T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EA8D3D"/>
    <a:srgbClr val="FFFAEB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97" autoAdjust="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53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사람들과 정보를 공유할 수 있는 커뮤니티 서비스입니다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촬영한 질환분석 결과를 가지고 질문을 하거나 댓글을 통해 사람들과 소통할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22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사람들과 정보를 공유할 수 있는 커뮤니티 서비스입니다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 촬영한 질환분석 결과를 가지고 질문을 하거나 댓글을 통해 사람들과 소통할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367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반려견의 하루 상태를 기록할 수 있는 다이어리 서비스입니다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반려견의 하루 건강상태를 기록하고 변화를 관찰할 수 있는 서비스입니다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b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기록한 내용은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그래프를통해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시각화 하여 사용자에게 제공됩니다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3801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815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113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Google Shape;1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921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66bf97722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g166bf97722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937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22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06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5869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437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643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66bf97722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g166bf97722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064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gif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6604059" y="0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 extrusionOk="0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7103994" y="5717906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 extrusionOk="0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r="3" b="3"/>
          <a:stretch/>
        </p:blipFill>
        <p:spPr>
          <a:xfrm>
            <a:off x="6593847" y="577703"/>
            <a:ext cx="5182321" cy="5182321"/>
          </a:xfrm>
          <a:custGeom>
            <a:avLst/>
            <a:gdLst/>
            <a:ahLst/>
            <a:cxnLst/>
            <a:rect l="l" t="t" r="r" b="b"/>
            <a:pathLst>
              <a:path w="3741748" h="3741748" extrusionOk="0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88" name="Google Shape;88;p1"/>
          <p:cNvSpPr/>
          <p:nvPr/>
        </p:nvSpPr>
        <p:spPr>
          <a:xfrm>
            <a:off x="10567336" y="0"/>
            <a:ext cx="1155142" cy="591009"/>
          </a:xfrm>
          <a:custGeom>
            <a:avLst/>
            <a:gdLst/>
            <a:ahLst/>
            <a:cxnLst/>
            <a:rect l="l" t="t" r="r" b="b"/>
            <a:pathLst>
              <a:path w="1155142" h="591009" extrusionOk="0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12032259" y="2916245"/>
            <a:ext cx="159741" cy="552996"/>
          </a:xfrm>
          <a:custGeom>
            <a:avLst/>
            <a:gdLst/>
            <a:ahLst/>
            <a:cxnLst/>
            <a:rect l="l" t="t" r="r" b="b"/>
            <a:pathLst>
              <a:path w="159741" h="552996" extrusionOk="0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6604059" y="6258756"/>
            <a:ext cx="1565940" cy="599245"/>
          </a:xfrm>
          <a:custGeom>
            <a:avLst/>
            <a:gdLst/>
            <a:ahLst/>
            <a:cxnLst/>
            <a:rect l="l" t="t" r="r" b="b"/>
            <a:pathLst>
              <a:path w="1565940" h="599245" extrusionOk="0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0643820" y="5835649"/>
            <a:ext cx="1548180" cy="1022351"/>
          </a:xfrm>
          <a:custGeom>
            <a:avLst/>
            <a:gdLst/>
            <a:ahLst/>
            <a:cxnLst/>
            <a:rect l="l" t="t" r="r" b="b"/>
            <a:pathLst>
              <a:path w="1548180" h="1022351" extrusionOk="0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"/>
          <p:cNvSpPr txBox="1">
            <a:spLocks noGrp="1"/>
          </p:cNvSpPr>
          <p:nvPr>
            <p:ph type="subTitle" idx="1"/>
          </p:nvPr>
        </p:nvSpPr>
        <p:spPr>
          <a:xfrm>
            <a:off x="6517541" y="2439896"/>
            <a:ext cx="5334931" cy="150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20180838 신규철</a:t>
            </a:r>
            <a:endParaRPr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20180857 이준희</a:t>
            </a:r>
            <a:endParaRPr lang="ko-KR" altLang="en-US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altLang="ko-KR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20180846 </a:t>
            </a:r>
            <a:r>
              <a:rPr lang="ko-KR" altLang="en-US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윤상일</a:t>
            </a:r>
          </a:p>
        </p:txBody>
      </p:sp>
      <p:sp>
        <p:nvSpPr>
          <p:cNvPr id="94" name="Google Shape;94;p1"/>
          <p:cNvSpPr txBox="1">
            <a:spLocks noGrp="1"/>
          </p:cNvSpPr>
          <p:nvPr>
            <p:ph type="ctrTitle"/>
          </p:nvPr>
        </p:nvSpPr>
        <p:spPr>
          <a:xfrm>
            <a:off x="630212" y="3863769"/>
            <a:ext cx="5275288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ko-KR" altLang="en-US" sz="3500" b="1" dirty="0">
                <a:solidFill>
                  <a:srgbClr val="EA8D3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최종 발표</a:t>
            </a:r>
            <a:endParaRPr sz="3500" b="1" dirty="0">
              <a:solidFill>
                <a:srgbClr val="EA8D3D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40F4B9-877E-C914-D7BF-79632BD79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2" y="2246831"/>
            <a:ext cx="5577821" cy="160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441540" y="3673295"/>
            <a:ext cx="716439" cy="1634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33992" y="4101863"/>
            <a:ext cx="3006412" cy="1445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8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기술 및 서비스</a:t>
            </a:r>
            <a:endParaRPr lang="ko-KR" altLang="en-US"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2917" r="34583" b="4583"/>
          <a:stretch/>
        </p:blipFill>
        <p:spPr>
          <a:xfrm>
            <a:off x="8764300" y="1376743"/>
            <a:ext cx="2535810" cy="5372850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E541A34-18FF-981D-82A3-2C90D1D60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4190" y="1691645"/>
            <a:ext cx="2106528" cy="4680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28" y="2537757"/>
            <a:ext cx="5913633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28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2917" r="34583" b="4583"/>
          <a:stretch/>
        </p:blipFill>
        <p:spPr>
          <a:xfrm>
            <a:off x="6456396" y="1265232"/>
            <a:ext cx="2535810" cy="5372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2917" r="34583" b="4583"/>
          <a:stretch/>
        </p:blipFill>
        <p:spPr>
          <a:xfrm>
            <a:off x="8869901" y="1256371"/>
            <a:ext cx="2535810" cy="53728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19647" y="5286325"/>
            <a:ext cx="1006358" cy="1340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962273" y="4879926"/>
            <a:ext cx="1922329" cy="1445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32510" y="4058562"/>
            <a:ext cx="415523" cy="1269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2F8FC12-B544-C013-9ADB-1FC0EDB30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649" y="1584073"/>
            <a:ext cx="2106527" cy="46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3BCEFE-54C7-EB36-38D7-A85FF43EB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660" y="1583942"/>
            <a:ext cx="2106000" cy="4680000"/>
          </a:xfrm>
          <a:prstGeom prst="rect">
            <a:avLst/>
          </a:prstGeom>
        </p:spPr>
      </p:pic>
      <p:sp>
        <p:nvSpPr>
          <p:cNvPr id="8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기술 및 서비스</a:t>
            </a:r>
            <a:endParaRPr lang="ko-KR" altLang="en-US"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2" y="2477042"/>
            <a:ext cx="5572227" cy="31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96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2917" r="34583" b="4583"/>
          <a:stretch/>
        </p:blipFill>
        <p:spPr>
          <a:xfrm>
            <a:off x="6456396" y="1265232"/>
            <a:ext cx="2535810" cy="53728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2917" r="34583" b="4583"/>
          <a:stretch/>
        </p:blipFill>
        <p:spPr>
          <a:xfrm>
            <a:off x="8869901" y="1256371"/>
            <a:ext cx="2535810" cy="537285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029073" y="5295751"/>
            <a:ext cx="412469" cy="143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913657" y="4891969"/>
            <a:ext cx="412469" cy="143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BC08A0-4118-867E-8FD4-D368C0072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498" y="1592803"/>
            <a:ext cx="2106527" cy="4680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26F09B-6321-B946-005A-418549BFF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823" y="1583376"/>
            <a:ext cx="2106000" cy="4680000"/>
          </a:xfrm>
          <a:prstGeom prst="rect">
            <a:avLst/>
          </a:prstGeom>
        </p:spPr>
      </p:pic>
      <p:sp>
        <p:nvSpPr>
          <p:cNvPr id="9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0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기술 및 서비스</a:t>
            </a:r>
            <a:endParaRPr lang="ko-KR" altLang="en-US"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80" y="2491022"/>
            <a:ext cx="5005250" cy="31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2917" r="34583" b="4583"/>
          <a:stretch/>
        </p:blipFill>
        <p:spPr>
          <a:xfrm>
            <a:off x="8869901" y="1256371"/>
            <a:ext cx="2535810" cy="53728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300934" y="4951594"/>
            <a:ext cx="1242027" cy="1765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875949" y="4115131"/>
            <a:ext cx="1499606" cy="1740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9C4F2D7-863F-41BD-6719-DAAEDDAF2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396" y="1587948"/>
            <a:ext cx="2106527" cy="4680000"/>
          </a:xfrm>
          <a:prstGeom prst="rect">
            <a:avLst/>
          </a:prstGeom>
        </p:spPr>
      </p:pic>
      <p:sp>
        <p:nvSpPr>
          <p:cNvPr id="7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8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기술 및 서비스</a:t>
            </a:r>
            <a:endParaRPr lang="ko-KR" altLang="en-US"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83" y="2565656"/>
            <a:ext cx="5511262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0DD134-21E0-DC79-5CC7-F66FDF1FCB97}"/>
              </a:ext>
            </a:extLst>
          </p:cNvPr>
          <p:cNvSpPr txBox="1"/>
          <p:nvPr/>
        </p:nvSpPr>
        <p:spPr>
          <a:xfrm>
            <a:off x="3003059" y="2253089"/>
            <a:ext cx="2015295" cy="143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증상 발현 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EA8D3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간편하고 빠르게 </a:t>
            </a:r>
            <a:b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질환 분석 가능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15" name="그래픽 14" descr="돋보기 단색으로 채워진">
            <a:extLst>
              <a:ext uri="{FF2B5EF4-FFF2-40B4-BE49-F238E27FC236}">
                <a16:creationId xmlns:a16="http://schemas.microsoft.com/office/drawing/2014/main" id="{02CFCF34-0316-7BED-35D4-61092E0A6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78615" y="2254895"/>
            <a:ext cx="1283672" cy="1283672"/>
          </a:xfrm>
          <a:prstGeom prst="rect">
            <a:avLst/>
          </a:prstGeom>
        </p:spPr>
      </p:pic>
      <p:pic>
        <p:nvPicPr>
          <p:cNvPr id="17" name="그래픽 16" descr="프레젠테이션 막대형 차트 단색으로 채워진">
            <a:extLst>
              <a:ext uri="{FF2B5EF4-FFF2-40B4-BE49-F238E27FC236}">
                <a16:creationId xmlns:a16="http://schemas.microsoft.com/office/drawing/2014/main" id="{B31AC984-FC54-038F-362C-1F77AE60F4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87195" y="2162284"/>
            <a:ext cx="1366902" cy="13669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925723-9CF1-84C3-D6FE-6979A3856640}"/>
              </a:ext>
            </a:extLst>
          </p:cNvPr>
          <p:cNvSpPr txBox="1"/>
          <p:nvPr/>
        </p:nvSpPr>
        <p:spPr>
          <a:xfrm>
            <a:off x="8167535" y="2304709"/>
            <a:ext cx="3230372" cy="143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커뮤니티 데이터를 수집하여</a:t>
            </a:r>
            <a: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b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2000" b="1" dirty="0">
                <a:solidFill>
                  <a:srgbClr val="EA8D3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사용자 맞춤 서비스</a:t>
            </a: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로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확장 가능 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2D1F74-1D79-2340-9555-2F8EC49B8D01}"/>
              </a:ext>
            </a:extLst>
          </p:cNvPr>
          <p:cNvSpPr txBox="1"/>
          <p:nvPr/>
        </p:nvSpPr>
        <p:spPr>
          <a:xfrm>
            <a:off x="3110846" y="4678441"/>
            <a:ext cx="2512226" cy="143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rgbClr val="EA8D3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커뮤니티</a:t>
            </a: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를 통해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검색만으로 얻기 힘든 </a:t>
            </a:r>
            <a:b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경험 및 정보들을 </a:t>
            </a:r>
            <a:r>
              <a:rPr lang="ko-KR" altLang="en-US" sz="2000" b="1" dirty="0">
                <a:solidFill>
                  <a:srgbClr val="EA8D3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공유</a:t>
            </a:r>
            <a:endParaRPr lang="en-US" altLang="ko-KR" sz="2000" b="1" dirty="0">
              <a:solidFill>
                <a:srgbClr val="EA8D3D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7" name="그래픽 6" descr="소셜 네트워크 단색으로 채워진">
            <a:extLst>
              <a:ext uri="{FF2B5EF4-FFF2-40B4-BE49-F238E27FC236}">
                <a16:creationId xmlns:a16="http://schemas.microsoft.com/office/drawing/2014/main" id="{37DCBCF2-1860-69D9-B089-DA0B629E4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2291" y="4537091"/>
            <a:ext cx="1582555" cy="1582555"/>
          </a:xfrm>
          <a:prstGeom prst="rect">
            <a:avLst/>
          </a:prstGeom>
        </p:spPr>
      </p:pic>
      <p:sp>
        <p:nvSpPr>
          <p:cNvPr id="11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2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기대효과</a:t>
            </a:r>
          </a:p>
        </p:txBody>
      </p:sp>
      <p:pic>
        <p:nvPicPr>
          <p:cNvPr id="5" name="그래픽 4" descr="상향 추세 단색으로 채워진">
            <a:extLst>
              <a:ext uri="{FF2B5EF4-FFF2-40B4-BE49-F238E27FC236}">
                <a16:creationId xmlns:a16="http://schemas.microsoft.com/office/drawing/2014/main" id="{754C0D1F-F1C2-1814-7CF5-B7FB9311B8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87195" y="4648323"/>
            <a:ext cx="1337310" cy="1337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D7C2C0-EDDA-7E45-B156-B1F08179CE99}"/>
              </a:ext>
            </a:extLst>
          </p:cNvPr>
          <p:cNvSpPr txBox="1"/>
          <p:nvPr/>
        </p:nvSpPr>
        <p:spPr>
          <a:xfrm>
            <a:off x="8323128" y="4648323"/>
            <a:ext cx="3292889" cy="14377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다이어리 데이터를 수집하여</a:t>
            </a:r>
            <a: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br>
              <a:rPr lang="en-US" altLang="ko-KR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</a:br>
            <a:r>
              <a:rPr lang="ko-KR" altLang="en-US" sz="2000" b="1" dirty="0">
                <a:solidFill>
                  <a:srgbClr val="EA8D3D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건강 이상징후 탐지 기능</a:t>
            </a:r>
            <a:r>
              <a:rPr lang="ko-KR" altLang="en-US" sz="2000" b="1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으로</a:t>
            </a:r>
            <a:endParaRPr lang="en-US" altLang="ko-KR" sz="2000" b="1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확장 가능</a:t>
            </a:r>
            <a:endParaRPr lang="en-US" altLang="ko-KR" sz="2000" b="1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27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시연영상">
            <a:hlinkClick r:id="" action="ppaction://media"/>
            <a:extLst>
              <a:ext uri="{FF2B5EF4-FFF2-40B4-BE49-F238E27FC236}">
                <a16:creationId xmlns:a16="http://schemas.microsoft.com/office/drawing/2014/main" id="{2B9C208A-52CB-D138-F87B-7097C8FE6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4502" y="1485549"/>
            <a:ext cx="6018998" cy="5074566"/>
          </a:xfrm>
          <a:prstGeom prst="rect">
            <a:avLst/>
          </a:prstGeom>
        </p:spPr>
      </p:pic>
      <p:sp>
        <p:nvSpPr>
          <p:cNvPr id="6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7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65385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altLang="ko-KR" sz="41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Q&amp;A</a:t>
            </a:r>
            <a:endParaRPr lang="ko-KR" altLang="en-US"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7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40CF9E-7EC4-0D86-8809-5C9238C77407}"/>
              </a:ext>
            </a:extLst>
          </p:cNvPr>
          <p:cNvSpPr txBox="1"/>
          <p:nvPr/>
        </p:nvSpPr>
        <p:spPr>
          <a:xfrm>
            <a:off x="5282383" y="2952550"/>
            <a:ext cx="4124847" cy="619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 err="1">
                <a:solidFill>
                  <a:srgbClr val="EA8D3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Pretendard Variable Black" panose="02000003000000020004" pitchFamily="2" charset="-127"/>
              </a:rPr>
              <a:t>반려견</a:t>
            </a:r>
            <a:r>
              <a:rPr lang="ko-KR" altLang="en-US" sz="2500" b="1" dirty="0">
                <a:solidFill>
                  <a:srgbClr val="EA8D3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Pretendard Variable Black" panose="02000003000000020004" pitchFamily="2" charset="-127"/>
              </a:rPr>
              <a:t> 헬스케어 애플리케이션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4813306-BFE6-FD39-0DD9-1A07A698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06" y="3572463"/>
            <a:ext cx="4709603" cy="135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2917" r="34583" b="4583"/>
          <a:stretch/>
        </p:blipFill>
        <p:spPr>
          <a:xfrm>
            <a:off x="2454194" y="1376743"/>
            <a:ext cx="2535810" cy="537285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D707C55-B364-CED7-B873-8C7D09DE2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78" y="1693718"/>
            <a:ext cx="2118431" cy="464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90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66bf977226_0_14"/>
          <p:cNvSpPr txBox="1">
            <a:spLocks noGrp="1"/>
          </p:cNvSpPr>
          <p:nvPr>
            <p:ph type="title"/>
          </p:nvPr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4100" dirty="0"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목차</a:t>
            </a:r>
            <a:endParaRPr sz="4100" dirty="0"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21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03737" y="1724725"/>
            <a:ext cx="8984527" cy="4240650"/>
            <a:chOff x="1513701" y="1724725"/>
            <a:chExt cx="8984527" cy="424065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DBD38AE-B7EA-C905-D9B4-913710E33397}"/>
                </a:ext>
              </a:extLst>
            </p:cNvPr>
            <p:cNvSpPr/>
            <p:nvPr/>
          </p:nvSpPr>
          <p:spPr>
            <a:xfrm>
              <a:off x="3111310" y="4045317"/>
              <a:ext cx="7386918" cy="7597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  <a:cs typeface="Pretendard Variable Black" panose="02000003000000020004" pitchFamily="2" charset="-127"/>
                </a:rPr>
                <a:t>기대 효과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33E1319-CCA1-0DC1-B79E-3221A1119162}"/>
                </a:ext>
              </a:extLst>
            </p:cNvPr>
            <p:cNvSpPr/>
            <p:nvPr/>
          </p:nvSpPr>
          <p:spPr>
            <a:xfrm>
              <a:off x="1513702" y="1724725"/>
              <a:ext cx="1299883" cy="75976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  <a:cs typeface="Pretendard Variable Black" panose="02000003000000020004" pitchFamily="2" charset="-127"/>
                </a:rPr>
                <a:t>1</a:t>
              </a:r>
              <a:endParaRPr lang="ko-KR" altLang="en-US" sz="2800" b="1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6DEF693-3F9B-F66F-F3E7-47779658270C}"/>
                </a:ext>
              </a:extLst>
            </p:cNvPr>
            <p:cNvSpPr/>
            <p:nvPr/>
          </p:nvSpPr>
          <p:spPr>
            <a:xfrm>
              <a:off x="3111310" y="1724725"/>
              <a:ext cx="7386918" cy="759762"/>
            </a:xfrm>
            <a:prstGeom prst="roundRect">
              <a:avLst/>
            </a:prstGeom>
            <a:solidFill>
              <a:srgbClr val="F8CBAD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  <a:cs typeface="Pretendard Variable Black" panose="02000003000000020004" pitchFamily="2" charset="-127"/>
                </a:rPr>
                <a:t>소개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51DAF1BE-E89B-FFB7-CC75-268197C7A55B}"/>
                </a:ext>
              </a:extLst>
            </p:cNvPr>
            <p:cNvSpPr/>
            <p:nvPr/>
          </p:nvSpPr>
          <p:spPr>
            <a:xfrm>
              <a:off x="1513701" y="2885021"/>
              <a:ext cx="1299883" cy="75976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  <a:cs typeface="Pretendard Variable Black" panose="02000003000000020004" pitchFamily="2" charset="-127"/>
                </a:rPr>
                <a:t>2</a:t>
              </a:r>
              <a:endParaRPr lang="ko-KR" altLang="en-US" sz="2800" b="1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4590C58A-5A63-3989-E03C-C2FD9BB5E122}"/>
                </a:ext>
              </a:extLst>
            </p:cNvPr>
            <p:cNvSpPr/>
            <p:nvPr/>
          </p:nvSpPr>
          <p:spPr>
            <a:xfrm>
              <a:off x="3111310" y="2885021"/>
              <a:ext cx="7386918" cy="75976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  <a:cs typeface="Pretendard Variable Black" panose="02000003000000020004" pitchFamily="2" charset="-127"/>
                </a:rPr>
                <a:t> 제공 기술 및 서비스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F45F048-1099-C7B6-9C95-C105C6CDCCD8}"/>
                </a:ext>
              </a:extLst>
            </p:cNvPr>
            <p:cNvSpPr/>
            <p:nvPr/>
          </p:nvSpPr>
          <p:spPr>
            <a:xfrm>
              <a:off x="1513703" y="4045317"/>
              <a:ext cx="1299883" cy="7597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  <a:cs typeface="Pretendard Variable Black" panose="02000003000000020004" pitchFamily="2" charset="-127"/>
                </a:rPr>
                <a:t>3</a:t>
              </a:r>
              <a:endParaRPr lang="ko-KR" altLang="en-US" sz="2800" b="1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7FB6F32-38DA-40B6-3253-889A9F949501}"/>
                </a:ext>
              </a:extLst>
            </p:cNvPr>
            <p:cNvSpPr/>
            <p:nvPr/>
          </p:nvSpPr>
          <p:spPr>
            <a:xfrm>
              <a:off x="3111310" y="5205613"/>
              <a:ext cx="7386918" cy="7597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  <a:cs typeface="Pretendard Variable Black" panose="02000003000000020004" pitchFamily="2" charset="-127"/>
                </a:rPr>
                <a:t>시연 영상</a:t>
              </a: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68CDFBC1-F089-DBE5-13A6-53CD1CE4B523}"/>
                </a:ext>
              </a:extLst>
            </p:cNvPr>
            <p:cNvSpPr/>
            <p:nvPr/>
          </p:nvSpPr>
          <p:spPr>
            <a:xfrm>
              <a:off x="1513703" y="5205613"/>
              <a:ext cx="1299883" cy="75976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  <a:cs typeface="Pretendard Variable Black" panose="02000003000000020004" pitchFamily="2" charset="-127"/>
                </a:rPr>
                <a:t>4</a:t>
              </a:r>
              <a:endParaRPr lang="ko-KR" altLang="en-US" sz="2800" b="1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40CF9E-7EC4-0D86-8809-5C9238C77407}"/>
              </a:ext>
            </a:extLst>
          </p:cNvPr>
          <p:cNvSpPr txBox="1"/>
          <p:nvPr/>
        </p:nvSpPr>
        <p:spPr>
          <a:xfrm>
            <a:off x="5282383" y="2952550"/>
            <a:ext cx="4124847" cy="619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 err="1">
                <a:solidFill>
                  <a:srgbClr val="EA8D3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Pretendard Variable Black" panose="02000003000000020004" pitchFamily="2" charset="-127"/>
              </a:rPr>
              <a:t>반려견</a:t>
            </a:r>
            <a:r>
              <a:rPr lang="ko-KR" altLang="en-US" sz="2500" b="1" dirty="0">
                <a:solidFill>
                  <a:srgbClr val="EA8D3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Pretendard Variable Black" panose="02000003000000020004" pitchFamily="2" charset="-127"/>
              </a:rPr>
              <a:t> 헬스케어 애플리케이션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813306-BFE6-FD39-0DD9-1A07A698E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06" y="3572463"/>
            <a:ext cx="4709603" cy="135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0" name="Google Shape;120;g166bf977226_0_14"/>
          <p:cNvSpPr txBox="1">
            <a:spLocks noGrp="1"/>
          </p:cNvSpPr>
          <p:nvPr>
            <p:ph type="title"/>
          </p:nvPr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41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소개</a:t>
            </a:r>
            <a:endParaRPr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1" t="2917" r="34583" b="4583"/>
          <a:stretch/>
        </p:blipFill>
        <p:spPr>
          <a:xfrm>
            <a:off x="2237772" y="1559994"/>
            <a:ext cx="2525112" cy="4895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" contrast="5000"/>
                    </a14:imgEffect>
                  </a14:imgLayer>
                </a14:imgProps>
              </a:ext>
            </a:extLst>
          </a:blip>
          <a:srcRect b="5813"/>
          <a:stretch/>
        </p:blipFill>
        <p:spPr>
          <a:xfrm>
            <a:off x="2464894" y="1856688"/>
            <a:ext cx="2101851" cy="42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0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C7F88-3EDD-BAFB-A5D4-19654333172A}"/>
              </a:ext>
            </a:extLst>
          </p:cNvPr>
          <p:cNvSpPr txBox="1"/>
          <p:nvPr/>
        </p:nvSpPr>
        <p:spPr>
          <a:xfrm>
            <a:off x="1621782" y="5012136"/>
            <a:ext cx="3542958" cy="852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반려동물 </a:t>
            </a:r>
            <a:r>
              <a:rPr lang="ko-KR" altLang="en-US" sz="3600" dirty="0">
                <a:solidFill>
                  <a:srgbClr val="EA8D3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수요 증가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B2026-F33E-AF3D-0995-9581FA088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77" y="2006572"/>
            <a:ext cx="4249968" cy="269877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" name="Google Shape;120;g166bf977226_0_14"/>
          <p:cNvSpPr txBox="1">
            <a:spLocks noGrp="1"/>
          </p:cNvSpPr>
          <p:nvPr>
            <p:ph type="title"/>
          </p:nvPr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41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소개</a:t>
            </a:r>
            <a:endParaRPr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C7F88-3EDD-BAFB-A5D4-19654333172A}"/>
              </a:ext>
            </a:extLst>
          </p:cNvPr>
          <p:cNvSpPr txBox="1"/>
          <p:nvPr/>
        </p:nvSpPr>
        <p:spPr>
          <a:xfrm>
            <a:off x="6154705" y="5012136"/>
            <a:ext cx="5229317" cy="8520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반려동물 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건강에 </a:t>
            </a:r>
            <a:r>
              <a:rPr lang="ko-KR" altLang="en-US" sz="3600" dirty="0">
                <a:solidFill>
                  <a:srgbClr val="EA8D3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관심 증가 </a:t>
            </a:r>
          </a:p>
        </p:txBody>
      </p:sp>
      <p:sp>
        <p:nvSpPr>
          <p:cNvPr id="20" name="이등변 삼각형 19"/>
          <p:cNvSpPr/>
          <p:nvPr/>
        </p:nvSpPr>
        <p:spPr>
          <a:xfrm rot="16200000" flipV="1">
            <a:off x="5630523" y="3747231"/>
            <a:ext cx="900683" cy="378520"/>
          </a:xfrm>
          <a:prstGeom prst="triangl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t="7514" r="46700" b="12254"/>
          <a:stretch/>
        </p:blipFill>
        <p:spPr>
          <a:xfrm>
            <a:off x="6874928" y="1917597"/>
            <a:ext cx="3788870" cy="287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9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C7F88-3EDD-BAFB-A5D4-19654333172A}"/>
              </a:ext>
            </a:extLst>
          </p:cNvPr>
          <p:cNvSpPr txBox="1"/>
          <p:nvPr/>
        </p:nvSpPr>
        <p:spPr>
          <a:xfrm>
            <a:off x="3886052" y="4559611"/>
            <a:ext cx="4423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양육 비율이 가장 높은 </a:t>
            </a:r>
            <a:r>
              <a:rPr lang="ko-KR" altLang="en-US" sz="2400" dirty="0" err="1">
                <a:solidFill>
                  <a:srgbClr val="EA8D3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반려견</a:t>
            </a:r>
            <a:r>
              <a: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선정</a:t>
            </a:r>
          </a:p>
        </p:txBody>
      </p:sp>
      <p:sp>
        <p:nvSpPr>
          <p:cNvPr id="8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9" name="Google Shape;120;g166bf977226_0_14"/>
          <p:cNvSpPr txBox="1">
            <a:spLocks noGrp="1"/>
          </p:cNvSpPr>
          <p:nvPr>
            <p:ph type="title"/>
          </p:nvPr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41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소개</a:t>
            </a:r>
            <a:endParaRPr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673" t="42893" r="6624" b="3511"/>
          <a:stretch/>
        </p:blipFill>
        <p:spPr>
          <a:xfrm>
            <a:off x="1733231" y="1831392"/>
            <a:ext cx="8725539" cy="2681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CC7F88-3EDD-BAFB-A5D4-19654333172A}"/>
              </a:ext>
            </a:extLst>
          </p:cNvPr>
          <p:cNvSpPr txBox="1"/>
          <p:nvPr/>
        </p:nvSpPr>
        <p:spPr>
          <a:xfrm>
            <a:off x="4172281" y="5554345"/>
            <a:ext cx="3831497" cy="598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err="1">
                <a:solidFill>
                  <a:srgbClr val="EA8D3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반려견</a:t>
            </a:r>
            <a:r>
              <a:rPr lang="ko-KR" altLang="en-US" sz="2400" dirty="0">
                <a:solidFill>
                  <a:srgbClr val="EA8D3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헬스 케어 서비스 제공</a:t>
            </a:r>
          </a:p>
        </p:txBody>
      </p:sp>
      <p:sp>
        <p:nvSpPr>
          <p:cNvPr id="3" name="이등변 삼각형 2"/>
          <p:cNvSpPr/>
          <p:nvPr/>
        </p:nvSpPr>
        <p:spPr>
          <a:xfrm flipV="1">
            <a:off x="5647212" y="5325745"/>
            <a:ext cx="900683" cy="228600"/>
          </a:xfrm>
          <a:prstGeom prst="triangl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190750" y="2057400"/>
            <a:ext cx="857250" cy="2247900"/>
          </a:xfrm>
          <a:prstGeom prst="roundRect">
            <a:avLst>
              <a:gd name="adj" fmla="val 179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516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C7F88-3EDD-BAFB-A5D4-19654333172A}"/>
              </a:ext>
            </a:extLst>
          </p:cNvPr>
          <p:cNvSpPr txBox="1"/>
          <p:nvPr/>
        </p:nvSpPr>
        <p:spPr>
          <a:xfrm>
            <a:off x="1283724" y="4089011"/>
            <a:ext cx="2483372" cy="1152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휴일인 경우에는</a:t>
            </a:r>
            <a:endParaRPr lang="en-US" altLang="ko-KR" sz="2400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EA8D3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진료를</a:t>
            </a:r>
            <a:r>
              <a:rPr lang="en-US" altLang="ko-KR" sz="2400" b="1" dirty="0">
                <a:solidFill>
                  <a:srgbClr val="EA8D3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EA8D3D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받기 어려움</a:t>
            </a:r>
            <a:endParaRPr lang="en-US" altLang="ko-KR" sz="2400" b="1" dirty="0">
              <a:solidFill>
                <a:srgbClr val="EA8D3D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6" name="그래픽 5" descr="시계 단색으로 채워진">
            <a:extLst>
              <a:ext uri="{FF2B5EF4-FFF2-40B4-BE49-F238E27FC236}">
                <a16:creationId xmlns:a16="http://schemas.microsoft.com/office/drawing/2014/main" id="{73C66A72-727F-4DF4-EEA4-552E0AD88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2960" y="2407549"/>
            <a:ext cx="1113140" cy="1113140"/>
          </a:xfrm>
          <a:prstGeom prst="rect">
            <a:avLst/>
          </a:prstGeom>
        </p:spPr>
      </p:pic>
      <p:pic>
        <p:nvPicPr>
          <p:cNvPr id="8" name="그래픽 7" descr="화폐 단색으로 채워진">
            <a:extLst>
              <a:ext uri="{FF2B5EF4-FFF2-40B4-BE49-F238E27FC236}">
                <a16:creationId xmlns:a16="http://schemas.microsoft.com/office/drawing/2014/main" id="{4194DA22-F868-A58E-7112-5AFEF6BF1E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0903" y="2414086"/>
            <a:ext cx="1106603" cy="11066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126AD1-EA84-88DD-A999-C3135EC1EB2C}"/>
              </a:ext>
            </a:extLst>
          </p:cNvPr>
          <p:cNvSpPr txBox="1"/>
          <p:nvPr/>
        </p:nvSpPr>
        <p:spPr>
          <a:xfrm>
            <a:off x="4619625" y="4071185"/>
            <a:ext cx="2705100" cy="170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작은 증상만으로</a:t>
            </a:r>
            <a:endParaRPr lang="en-US" altLang="ko-KR" sz="2400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자주 가기에는</a:t>
            </a:r>
            <a:r>
              <a:rPr lang="en-US" altLang="ko-KR" sz="2400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srgbClr val="EA8D3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비용적 부담</a:t>
            </a:r>
            <a:endParaRPr lang="en-US" altLang="ko-KR" sz="2400" b="1" dirty="0">
              <a:solidFill>
                <a:srgbClr val="EA8D3D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26445-4121-FFFA-1DEF-DC589AF37212}"/>
              </a:ext>
            </a:extLst>
          </p:cNvPr>
          <p:cNvSpPr txBox="1"/>
          <p:nvPr/>
        </p:nvSpPr>
        <p:spPr>
          <a:xfrm>
            <a:off x="8177254" y="3617821"/>
            <a:ext cx="28741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기존 반려동물</a:t>
            </a:r>
            <a:endParaRPr lang="en-US" altLang="ko-KR" sz="2400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헬스케어 서비스에서</a:t>
            </a:r>
            <a:endParaRPr lang="en-US" altLang="ko-KR" sz="2400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다른 사용자와</a:t>
            </a:r>
            <a:endParaRPr lang="en-US" altLang="ko-KR" sz="2400" b="1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EA8D3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소통이 어려움</a:t>
            </a:r>
            <a:endParaRPr lang="en-US" altLang="ko-KR" sz="2400" b="1" dirty="0">
              <a:solidFill>
                <a:srgbClr val="EA8D3D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" name="그래픽 19" descr="그룹 단색으로 채워진">
            <a:extLst>
              <a:ext uri="{FF2B5EF4-FFF2-40B4-BE49-F238E27FC236}">
                <a16:creationId xmlns:a16="http://schemas.microsoft.com/office/drawing/2014/main" id="{47F61399-958C-ABA1-ED9D-B3357D7517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11290" y="2411772"/>
            <a:ext cx="1206049" cy="1206049"/>
          </a:xfrm>
          <a:prstGeom prst="rect">
            <a:avLst/>
          </a:prstGeom>
        </p:spPr>
      </p:pic>
      <p:sp>
        <p:nvSpPr>
          <p:cNvPr id="10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1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소개</a:t>
            </a:r>
            <a:endParaRPr lang="ko-KR" altLang="en-US"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188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8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소개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770024" y="2744361"/>
            <a:ext cx="4709603" cy="1974537"/>
            <a:chOff x="3571303" y="3561968"/>
            <a:chExt cx="4709603" cy="197453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40CF9E-7EC4-0D86-8809-5C9238C77407}"/>
                </a:ext>
              </a:extLst>
            </p:cNvPr>
            <p:cNvSpPr txBox="1"/>
            <p:nvPr/>
          </p:nvSpPr>
          <p:spPr>
            <a:xfrm>
              <a:off x="3863680" y="3561968"/>
              <a:ext cx="4124847" cy="619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500" b="1" dirty="0" err="1">
                  <a:solidFill>
                    <a:srgbClr val="EA8D3D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  <a:cs typeface="Pretendard Variable Black" panose="02000003000000020004" pitchFamily="2" charset="-127"/>
                </a:rPr>
                <a:t>반려견</a:t>
              </a:r>
              <a:r>
                <a:rPr lang="ko-KR" altLang="en-US" sz="2500" b="1" dirty="0">
                  <a:solidFill>
                    <a:srgbClr val="EA8D3D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  <a:cs typeface="Pretendard Variable Black" panose="02000003000000020004" pitchFamily="2" charset="-127"/>
                </a:rPr>
                <a:t> 헬스케어 애플리케이션</a:t>
              </a: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64813306-BFE6-FD39-0DD9-1A07A698E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1303" y="4181881"/>
              <a:ext cx="4709603" cy="135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40CF9E-7EC4-0D86-8809-5C9238C77407}"/>
              </a:ext>
            </a:extLst>
          </p:cNvPr>
          <p:cNvSpPr txBox="1"/>
          <p:nvPr/>
        </p:nvSpPr>
        <p:spPr>
          <a:xfrm>
            <a:off x="2687467" y="2813366"/>
            <a:ext cx="2026517" cy="619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accent4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Pretendard Variable Black" panose="02000003000000020004" pitchFamily="2" charset="-127"/>
              </a:rPr>
              <a:t>안구 질환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40CF9E-7EC4-0D86-8809-5C9238C77407}"/>
              </a:ext>
            </a:extLst>
          </p:cNvPr>
          <p:cNvSpPr txBox="1"/>
          <p:nvPr/>
        </p:nvSpPr>
        <p:spPr>
          <a:xfrm>
            <a:off x="1971324" y="3445821"/>
            <a:ext cx="2747868" cy="619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accent6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Pretendard Variable Black" panose="02000003000000020004" pitchFamily="2" charset="-127"/>
              </a:rPr>
              <a:t>매일 건강 상태 기록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0CF9E-7EC4-0D86-8809-5C9238C77407}"/>
              </a:ext>
            </a:extLst>
          </p:cNvPr>
          <p:cNvSpPr txBox="1"/>
          <p:nvPr/>
        </p:nvSpPr>
        <p:spPr>
          <a:xfrm>
            <a:off x="2185728" y="4065734"/>
            <a:ext cx="2528256" cy="619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b="1" dirty="0">
                <a:solidFill>
                  <a:schemeClr val="accent5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  <a:cs typeface="Pretendard Variable Black" panose="02000003000000020004" pitchFamily="2" charset="-127"/>
              </a:rPr>
              <a:t>사람들과 정보 공유</a:t>
            </a:r>
          </a:p>
        </p:txBody>
      </p:sp>
      <p:sp>
        <p:nvSpPr>
          <p:cNvPr id="16" name="이등변 삼각형 15"/>
          <p:cNvSpPr/>
          <p:nvPr/>
        </p:nvSpPr>
        <p:spPr>
          <a:xfrm rot="16200000" flipV="1">
            <a:off x="4891274" y="3746447"/>
            <a:ext cx="701460" cy="241914"/>
          </a:xfrm>
          <a:prstGeom prst="triangle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46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DAF3461-97E0-A54F-5AB2-41903BB06958}"/>
              </a:ext>
            </a:extLst>
          </p:cNvPr>
          <p:cNvSpPr/>
          <p:nvPr/>
        </p:nvSpPr>
        <p:spPr>
          <a:xfrm>
            <a:off x="4746902" y="1898160"/>
            <a:ext cx="6176363" cy="4503137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A89200C-53CC-E566-A56F-FBA72DF28DB0}"/>
              </a:ext>
            </a:extLst>
          </p:cNvPr>
          <p:cNvSpPr/>
          <p:nvPr/>
        </p:nvSpPr>
        <p:spPr>
          <a:xfrm>
            <a:off x="1386563" y="1943218"/>
            <a:ext cx="2763981" cy="443979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BA2EE75-64C5-910E-0CA9-40A09A82FA3A}"/>
              </a:ext>
            </a:extLst>
          </p:cNvPr>
          <p:cNvSpPr/>
          <p:nvPr/>
        </p:nvSpPr>
        <p:spPr>
          <a:xfrm>
            <a:off x="5592078" y="4437661"/>
            <a:ext cx="2075997" cy="156001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76F26A-1953-5269-F451-9367F366162E}"/>
              </a:ext>
            </a:extLst>
          </p:cNvPr>
          <p:cNvSpPr txBox="1"/>
          <p:nvPr/>
        </p:nvSpPr>
        <p:spPr>
          <a:xfrm>
            <a:off x="2181247" y="1563530"/>
            <a:ext cx="134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+mj-ea"/>
                <a:ea typeface="+mj-ea"/>
              </a:rPr>
              <a:t>Application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6B801-EEE8-7F95-9B3A-C089847B2E42}"/>
              </a:ext>
            </a:extLst>
          </p:cNvPr>
          <p:cNvSpPr txBox="1"/>
          <p:nvPr/>
        </p:nvSpPr>
        <p:spPr>
          <a:xfrm>
            <a:off x="8863815" y="3747523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DATABASE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EABFD96-4F50-E44C-B100-B3A53CAEDD30}"/>
              </a:ext>
            </a:extLst>
          </p:cNvPr>
          <p:cNvSpPr/>
          <p:nvPr/>
        </p:nvSpPr>
        <p:spPr>
          <a:xfrm>
            <a:off x="8459921" y="4198656"/>
            <a:ext cx="1911927" cy="139267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63F938-09D8-A6E0-B7DC-62289C971F63}"/>
              </a:ext>
            </a:extLst>
          </p:cNvPr>
          <p:cNvSpPr txBox="1"/>
          <p:nvPr/>
        </p:nvSpPr>
        <p:spPr>
          <a:xfrm>
            <a:off x="7507017" y="155559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Server</a:t>
            </a:r>
            <a:endParaRPr lang="ko-KR" altLang="en-US" sz="1800" dirty="0"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97B0D4A-2F99-7C28-7597-15C30C24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384" y="4283579"/>
            <a:ext cx="1591074" cy="4943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CEFDE50-206A-08FB-8628-84E5E63B0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027" y="5052596"/>
            <a:ext cx="1724431" cy="667944"/>
          </a:xfrm>
          <a:prstGeom prst="rect">
            <a:avLst/>
          </a:prstGeom>
        </p:spPr>
      </p:pic>
      <p:pic>
        <p:nvPicPr>
          <p:cNvPr id="1028" name="Picture 4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A9D133BC-77A4-2FD0-0762-B2A5359BC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211" y="4466537"/>
            <a:ext cx="1997364" cy="67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- Django REST framework">
            <a:extLst>
              <a:ext uri="{FF2B5EF4-FFF2-40B4-BE49-F238E27FC236}">
                <a16:creationId xmlns:a16="http://schemas.microsoft.com/office/drawing/2014/main" id="{B9C372B6-7F39-F542-61C1-475A09431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553" y="5120903"/>
            <a:ext cx="1530966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ySQL – Logos Download">
            <a:extLst>
              <a:ext uri="{FF2B5EF4-FFF2-40B4-BE49-F238E27FC236}">
                <a16:creationId xmlns:a16="http://schemas.microsoft.com/office/drawing/2014/main" id="{834C7D60-1366-DA58-A51F-F67E8BC47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689" y="4422161"/>
            <a:ext cx="1498613" cy="8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7F71C90-63A0-7B2D-6B8F-805835A59252}"/>
              </a:ext>
            </a:extLst>
          </p:cNvPr>
          <p:cNvSpPr/>
          <p:nvPr/>
        </p:nvSpPr>
        <p:spPr>
          <a:xfrm>
            <a:off x="5438118" y="3674904"/>
            <a:ext cx="2391626" cy="249105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FA30995-597F-65E4-DE15-AF975B5E2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24" y="3848966"/>
            <a:ext cx="1311389" cy="453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안드로이드 스튜디오 - 해시넷">
            <a:extLst>
              <a:ext uri="{FF2B5EF4-FFF2-40B4-BE49-F238E27FC236}">
                <a16:creationId xmlns:a16="http://schemas.microsoft.com/office/drawing/2014/main" id="{9935898F-EFA3-52CE-9218-2D453966B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38" y="2158928"/>
            <a:ext cx="1950182" cy="6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3F4EE8B-ACEF-9B17-4BEB-F0EB4D1F8F12}"/>
              </a:ext>
            </a:extLst>
          </p:cNvPr>
          <p:cNvSpPr/>
          <p:nvPr/>
        </p:nvSpPr>
        <p:spPr>
          <a:xfrm>
            <a:off x="1574922" y="3674904"/>
            <a:ext cx="2385998" cy="244649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00B09F9-3A85-E7DB-F66D-64EE82A8B8E6}"/>
              </a:ext>
            </a:extLst>
          </p:cNvPr>
          <p:cNvSpPr/>
          <p:nvPr/>
        </p:nvSpPr>
        <p:spPr>
          <a:xfrm>
            <a:off x="5264916" y="2674162"/>
            <a:ext cx="2820105" cy="3625349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16" descr="Docker Compose 建置 Web service 起步走入門教學">
            <a:extLst>
              <a:ext uri="{FF2B5EF4-FFF2-40B4-BE49-F238E27FC236}">
                <a16:creationId xmlns:a16="http://schemas.microsoft.com/office/drawing/2014/main" id="{78235B52-C38A-57AF-BA2B-51CC1FB4F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21" y="2735063"/>
            <a:ext cx="1965236" cy="78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Google Cloud is making AI more accessible - Tech Wire Asia">
            <a:extLst>
              <a:ext uri="{FF2B5EF4-FFF2-40B4-BE49-F238E27FC236}">
                <a16:creationId xmlns:a16="http://schemas.microsoft.com/office/drawing/2014/main" id="{5FF969FB-E768-EC53-4841-D30706A33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45" y="1493412"/>
            <a:ext cx="2501710" cy="142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ocker Logo: valor, história, PNG">
            <a:extLst>
              <a:ext uri="{FF2B5EF4-FFF2-40B4-BE49-F238E27FC236}">
                <a16:creationId xmlns:a16="http://schemas.microsoft.com/office/drawing/2014/main" id="{FE590462-9664-B29E-E53E-62E9B697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181" y="2638059"/>
            <a:ext cx="1746173" cy="9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B9A21B-6431-17FC-ECD2-87D3249FC69A}"/>
              </a:ext>
            </a:extLst>
          </p:cNvPr>
          <p:cNvSpPr/>
          <p:nvPr/>
        </p:nvSpPr>
        <p:spPr>
          <a:xfrm>
            <a:off x="5014564" y="2506479"/>
            <a:ext cx="5676272" cy="3847655"/>
          </a:xfrm>
          <a:prstGeom prst="roundRect">
            <a:avLst>
              <a:gd name="adj" fmla="val 13812"/>
            </a:avLst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자바 예약어 - 해시넷">
            <a:extLst>
              <a:ext uri="{FF2B5EF4-FFF2-40B4-BE49-F238E27FC236}">
                <a16:creationId xmlns:a16="http://schemas.microsoft.com/office/drawing/2014/main" id="{49780D06-B55B-93B6-C030-FD7067F1A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99" y="2649954"/>
            <a:ext cx="2914263" cy="97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30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기술 및 서비스</a:t>
            </a:r>
          </a:p>
        </p:txBody>
      </p:sp>
    </p:spTree>
    <p:extLst>
      <p:ext uri="{BB962C8B-B14F-4D97-AF65-F5344CB8AC3E}">
        <p14:creationId xmlns:p14="http://schemas.microsoft.com/office/powerpoint/2010/main" val="139058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961532" y="5456533"/>
            <a:ext cx="3280530" cy="142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92934" y="3390491"/>
            <a:ext cx="3249128" cy="135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38C288F-33E7-180C-25D3-EB3BB656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906" y="1647397"/>
            <a:ext cx="4006204" cy="17430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39D7E45-E9C5-568C-DA29-9798D313A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984" y="3781517"/>
            <a:ext cx="3271787" cy="2453841"/>
          </a:xfrm>
          <a:prstGeom prst="rect">
            <a:avLst/>
          </a:prstGeom>
        </p:spPr>
      </p:pic>
      <p:sp>
        <p:nvSpPr>
          <p:cNvPr id="11" name="Google Shape;121;g166bf977226_0_14"/>
          <p:cNvSpPr/>
          <p:nvPr/>
        </p:nvSpPr>
        <p:spPr>
          <a:xfrm>
            <a:off x="875950" y="123808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rgbClr val="F8CBAD"/>
          </a:solidFill>
          <a:ln w="41275" cap="rnd" cmpd="sng">
            <a:solidFill>
              <a:srgbClr val="F8CB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+mj-ea"/>
              <a:ea typeface="+mj-ea"/>
              <a:cs typeface="Malgun Gothic"/>
              <a:sym typeface="Malgun Gothic"/>
            </a:endParaRPr>
          </a:p>
        </p:txBody>
      </p:sp>
      <p:sp>
        <p:nvSpPr>
          <p:cNvPr id="12" name="Google Shape;120;g166bf977226_0_14"/>
          <p:cNvSpPr txBox="1">
            <a:spLocks/>
          </p:cNvSpPr>
          <p:nvPr/>
        </p:nvSpPr>
        <p:spPr>
          <a:xfrm>
            <a:off x="875949" y="304217"/>
            <a:ext cx="10427697" cy="81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  <a:defRPr sz="4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ko-KR" altLang="en-US" sz="410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  <a:cs typeface="Pretendard Variable Black" panose="02000003000000020004" pitchFamily="2" charset="-127"/>
              </a:rPr>
              <a:t>기술 및 서비스</a:t>
            </a:r>
            <a:endParaRPr lang="ko-KR" altLang="en-US" sz="41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  <a:cs typeface="Pretendard Variable Black" panose="020000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3" y="1831756"/>
            <a:ext cx="5834378" cy="397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97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223</Words>
  <Application>Microsoft Office PowerPoint</Application>
  <PresentationFormat>와이드스크린</PresentationFormat>
  <Paragraphs>59</Paragraphs>
  <Slides>16</Slides>
  <Notes>16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  <vt:variant>
        <vt:lpstr>재구성한 쇼</vt:lpstr>
      </vt:variant>
      <vt:variant>
        <vt:i4>2</vt:i4>
      </vt:variant>
    </vt:vector>
  </HeadingPairs>
  <TitlesOfParts>
    <vt:vector size="25" baseType="lpstr">
      <vt:lpstr>Arial</vt:lpstr>
      <vt:lpstr>맑은 고딕</vt:lpstr>
      <vt:lpstr>CookieRun Bold</vt:lpstr>
      <vt:lpstr>CookieRun Regular</vt:lpstr>
      <vt:lpstr>맑은 고딕</vt:lpstr>
      <vt:lpstr>CookieRunOTF Regular</vt:lpstr>
      <vt:lpstr>Office 테마</vt:lpstr>
      <vt:lpstr>최종 발표</vt:lpstr>
      <vt:lpstr>목차</vt:lpstr>
      <vt:lpstr>소개</vt:lpstr>
      <vt:lpstr>소개</vt:lpstr>
      <vt:lpstr>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재구성한 쇼 1</vt:lpstr>
      <vt:lpstr>예행연습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애니멀헬스</dc:title>
  <dc:creator>윤상일</dc:creator>
  <cp:lastModifiedBy>이준희</cp:lastModifiedBy>
  <cp:revision>103</cp:revision>
  <dcterms:created xsi:type="dcterms:W3CDTF">2022-09-13T11:40:36Z</dcterms:created>
  <dcterms:modified xsi:type="dcterms:W3CDTF">2023-05-29T13:05:22Z</dcterms:modified>
  <cp:contentStatus/>
</cp:coreProperties>
</file>